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Marcellus" charset="1" panose="020E0602050203020307"/>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AB5F51"/>
        </a:solidFill>
      </p:bgPr>
    </p:bg>
    <p:spTree>
      <p:nvGrpSpPr>
        <p:cNvPr id="1" name=""/>
        <p:cNvGrpSpPr/>
        <p:nvPr/>
      </p:nvGrpSpPr>
      <p:grpSpPr>
        <a:xfrm>
          <a:off x="0" y="0"/>
          <a:ext cx="0" cy="0"/>
          <a:chOff x="0" y="0"/>
          <a:chExt cx="0" cy="0"/>
        </a:xfrm>
      </p:grpSpPr>
      <p:sp>
        <p:nvSpPr>
          <p:cNvPr name="AutoShape 2" id="2"/>
          <p:cNvSpPr/>
          <p:nvPr/>
        </p:nvSpPr>
        <p:spPr>
          <a:xfrm rot="895">
            <a:off x="1" y="9222557"/>
            <a:ext cx="18288001" cy="0"/>
          </a:xfrm>
          <a:prstGeom prst="line">
            <a:avLst/>
          </a:prstGeom>
          <a:ln cap="rnd" w="9525">
            <a:solidFill>
              <a:srgbClr val="FFFFFF"/>
            </a:solidFill>
            <a:prstDash val="solid"/>
            <a:headEnd type="none" len="sm" w="sm"/>
            <a:tailEnd type="none" len="sm" w="sm"/>
          </a:ln>
        </p:spPr>
      </p:sp>
      <p:grpSp>
        <p:nvGrpSpPr>
          <p:cNvPr name="Group 3" id="3"/>
          <p:cNvGrpSpPr/>
          <p:nvPr/>
        </p:nvGrpSpPr>
        <p:grpSpPr>
          <a:xfrm rot="0">
            <a:off x="4081876" y="3058127"/>
            <a:ext cx="10124247" cy="6162049"/>
            <a:chOff x="0" y="0"/>
            <a:chExt cx="10433050" cy="6350000"/>
          </a:xfrm>
        </p:grpSpPr>
        <p:sp>
          <p:nvSpPr>
            <p:cNvPr name="Freeform 4" id="4"/>
            <p:cNvSpPr/>
            <p:nvPr/>
          </p:nvSpPr>
          <p:spPr>
            <a:xfrm flipH="false" flipV="false" rot="0">
              <a:off x="0" y="0"/>
              <a:ext cx="10433050" cy="6350000"/>
            </a:xfrm>
            <a:custGeom>
              <a:avLst/>
              <a:gdLst/>
              <a:ahLst/>
              <a:cxnLst/>
              <a:rect r="r" b="b" t="t" l="l"/>
              <a:pathLst>
                <a:path h="6350000" w="10433050">
                  <a:moveTo>
                    <a:pt x="2595880" y="0"/>
                  </a:moveTo>
                  <a:lnTo>
                    <a:pt x="7837170" y="0"/>
                  </a:lnTo>
                  <a:cubicBezTo>
                    <a:pt x="9271000" y="0"/>
                    <a:pt x="10433050" y="1162050"/>
                    <a:pt x="10433050" y="2595880"/>
                  </a:cubicBezTo>
                  <a:lnTo>
                    <a:pt x="10433050" y="6350000"/>
                  </a:lnTo>
                  <a:lnTo>
                    <a:pt x="0" y="6350000"/>
                  </a:lnTo>
                  <a:lnTo>
                    <a:pt x="0" y="2595880"/>
                  </a:lnTo>
                  <a:cubicBezTo>
                    <a:pt x="0" y="1162050"/>
                    <a:pt x="1162050" y="0"/>
                    <a:pt x="2595880" y="0"/>
                  </a:cubicBezTo>
                  <a:close/>
                </a:path>
              </a:pathLst>
            </a:custGeom>
            <a:blipFill>
              <a:blip r:embed="rId2"/>
              <a:stretch>
                <a:fillRect l="-33533" t="-79646" r="-4174" b="-159947"/>
              </a:stretch>
            </a:blipFill>
          </p:spPr>
        </p:sp>
      </p:grpSp>
      <p:sp>
        <p:nvSpPr>
          <p:cNvPr name="TextBox 5" id="5"/>
          <p:cNvSpPr txBox="true"/>
          <p:nvPr/>
        </p:nvSpPr>
        <p:spPr>
          <a:xfrm rot="0">
            <a:off x="1357580" y="1047409"/>
            <a:ext cx="15572840" cy="2543175"/>
          </a:xfrm>
          <a:prstGeom prst="rect">
            <a:avLst/>
          </a:prstGeom>
        </p:spPr>
        <p:txBody>
          <a:bodyPr anchor="t" rtlCol="false" tIns="0" lIns="0" bIns="0" rIns="0">
            <a:spAutoFit/>
          </a:bodyPr>
          <a:lstStyle/>
          <a:p>
            <a:pPr algn="ctr" marL="0" indent="0" lvl="0">
              <a:lnSpc>
                <a:spcPts val="9900"/>
              </a:lnSpc>
            </a:pPr>
            <a:r>
              <a:rPr lang="en-US" sz="9000">
                <a:solidFill>
                  <a:srgbClr val="FFFFFF"/>
                </a:solidFill>
                <a:latin typeface="Marcellus"/>
                <a:ea typeface="Marcellus"/>
                <a:cs typeface="Marcellus"/>
                <a:sym typeface="Marcellus"/>
              </a:rPr>
              <a:t>ML-Based Fetal Health Monitoring and Prediction</a:t>
            </a:r>
          </a:p>
        </p:txBody>
      </p:sp>
      <p:sp>
        <p:nvSpPr>
          <p:cNvPr name="TextBox 6" id="6"/>
          <p:cNvSpPr txBox="true"/>
          <p:nvPr/>
        </p:nvSpPr>
        <p:spPr>
          <a:xfrm rot="0">
            <a:off x="14206124" y="6091526"/>
            <a:ext cx="3012120" cy="405765"/>
          </a:xfrm>
          <a:prstGeom prst="rect">
            <a:avLst/>
          </a:prstGeom>
        </p:spPr>
        <p:txBody>
          <a:bodyPr anchor="t" rtlCol="false" tIns="0" lIns="0" bIns="0" rIns="0">
            <a:spAutoFit/>
          </a:bodyPr>
          <a:lstStyle/>
          <a:p>
            <a:pPr algn="ctr">
              <a:lnSpc>
                <a:spcPts val="3359"/>
              </a:lnSpc>
            </a:pPr>
            <a:r>
              <a:rPr lang="en-US" sz="2399">
                <a:solidFill>
                  <a:srgbClr val="FFFFFF"/>
                </a:solidFill>
                <a:latin typeface="Marcellus"/>
                <a:ea typeface="Marcellus"/>
                <a:cs typeface="Marcellus"/>
                <a:sym typeface="Marcellus"/>
              </a:rPr>
              <a:t>Team members</a:t>
            </a:r>
          </a:p>
        </p:txBody>
      </p:sp>
      <p:sp>
        <p:nvSpPr>
          <p:cNvPr name="TextBox 7" id="7"/>
          <p:cNvSpPr txBox="true"/>
          <p:nvPr/>
        </p:nvSpPr>
        <p:spPr>
          <a:xfrm rot="0">
            <a:off x="15210074" y="6534602"/>
            <a:ext cx="2700202" cy="1796469"/>
          </a:xfrm>
          <a:prstGeom prst="rect">
            <a:avLst/>
          </a:prstGeom>
        </p:spPr>
        <p:txBody>
          <a:bodyPr anchor="t" rtlCol="false" tIns="0" lIns="0" bIns="0" rIns="0">
            <a:spAutoFit/>
          </a:bodyPr>
          <a:lstStyle/>
          <a:p>
            <a:pPr algn="l">
              <a:lnSpc>
                <a:spcPts val="3595"/>
              </a:lnSpc>
            </a:pPr>
            <a:r>
              <a:rPr lang="en-US" sz="2568">
                <a:solidFill>
                  <a:srgbClr val="FFFFFF"/>
                </a:solidFill>
                <a:latin typeface="Marcellus"/>
                <a:ea typeface="Marcellus"/>
                <a:cs typeface="Marcellus"/>
                <a:sym typeface="Marcellus"/>
              </a:rPr>
              <a:t>P Sujith </a:t>
            </a:r>
          </a:p>
          <a:p>
            <a:pPr algn="l">
              <a:lnSpc>
                <a:spcPts val="3595"/>
              </a:lnSpc>
            </a:pPr>
            <a:r>
              <a:rPr lang="en-US" sz="2568">
                <a:solidFill>
                  <a:srgbClr val="FFFFFF"/>
                </a:solidFill>
                <a:latin typeface="Marcellus"/>
                <a:ea typeface="Marcellus"/>
                <a:cs typeface="Marcellus"/>
                <a:sym typeface="Marcellus"/>
              </a:rPr>
              <a:t>A Pavani Anvitha</a:t>
            </a:r>
          </a:p>
          <a:p>
            <a:pPr algn="l">
              <a:lnSpc>
                <a:spcPts val="3595"/>
              </a:lnSpc>
            </a:pPr>
            <a:r>
              <a:rPr lang="en-US" sz="2568">
                <a:solidFill>
                  <a:srgbClr val="FFFFFF"/>
                </a:solidFill>
                <a:latin typeface="Marcellus"/>
                <a:ea typeface="Marcellus"/>
                <a:cs typeface="Marcellus"/>
                <a:sym typeface="Marcellus"/>
              </a:rPr>
              <a:t>P Samapath</a:t>
            </a:r>
          </a:p>
          <a:p>
            <a:pPr algn="l">
              <a:lnSpc>
                <a:spcPts val="3595"/>
              </a:lnSpc>
            </a:pPr>
            <a:r>
              <a:rPr lang="en-US" sz="2568">
                <a:solidFill>
                  <a:srgbClr val="FFFFFF"/>
                </a:solidFill>
                <a:latin typeface="Marcellus"/>
                <a:ea typeface="Marcellus"/>
                <a:cs typeface="Marcellus"/>
                <a:sym typeface="Marcellus"/>
              </a:rPr>
              <a:t>C Kishan Reddy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CE0DA"/>
        </a:solidFill>
      </p:bgPr>
    </p:bg>
    <p:spTree>
      <p:nvGrpSpPr>
        <p:cNvPr id="1" name=""/>
        <p:cNvGrpSpPr/>
        <p:nvPr/>
      </p:nvGrpSpPr>
      <p:grpSpPr>
        <a:xfrm>
          <a:off x="0" y="0"/>
          <a:ext cx="0" cy="0"/>
          <a:chOff x="0" y="0"/>
          <a:chExt cx="0" cy="0"/>
        </a:xfrm>
      </p:grpSpPr>
      <p:sp>
        <p:nvSpPr>
          <p:cNvPr name="AutoShape 2" id="2"/>
          <p:cNvSpPr/>
          <p:nvPr/>
        </p:nvSpPr>
        <p:spPr>
          <a:xfrm rot="0">
            <a:off x="9153525" y="0"/>
            <a:ext cx="9144000" cy="10287000"/>
          </a:xfrm>
          <a:prstGeom prst="rect">
            <a:avLst/>
          </a:prstGeom>
          <a:solidFill>
            <a:srgbClr val="AB5F51"/>
          </a:solidFill>
        </p:spPr>
      </p:sp>
      <p:sp>
        <p:nvSpPr>
          <p:cNvPr name="AutoShape 3" id="3"/>
          <p:cNvSpPr/>
          <p:nvPr/>
        </p:nvSpPr>
        <p:spPr>
          <a:xfrm rot="-5401591">
            <a:off x="8579643" y="5138740"/>
            <a:ext cx="10287001" cy="0"/>
          </a:xfrm>
          <a:prstGeom prst="line">
            <a:avLst/>
          </a:prstGeom>
          <a:ln cap="rnd" w="9525">
            <a:solidFill>
              <a:srgbClr val="FCE0DA"/>
            </a:solidFill>
            <a:prstDash val="solid"/>
            <a:headEnd type="none" len="sm" w="sm"/>
            <a:tailEnd type="none" len="sm" w="sm"/>
          </a:ln>
        </p:spPr>
      </p:sp>
      <p:sp>
        <p:nvSpPr>
          <p:cNvPr name="TextBox 4" id="4"/>
          <p:cNvSpPr txBox="true"/>
          <p:nvPr/>
        </p:nvSpPr>
        <p:spPr>
          <a:xfrm rot="0">
            <a:off x="9568385" y="971550"/>
            <a:ext cx="8304755" cy="7939044"/>
          </a:xfrm>
          <a:prstGeom prst="rect">
            <a:avLst/>
          </a:prstGeom>
        </p:spPr>
        <p:txBody>
          <a:bodyPr anchor="t" rtlCol="false" tIns="0" lIns="0" bIns="0" rIns="0">
            <a:spAutoFit/>
          </a:bodyPr>
          <a:lstStyle/>
          <a:p>
            <a:pPr algn="l" marL="611625" indent="-305812" lvl="1">
              <a:lnSpc>
                <a:spcPts val="3966"/>
              </a:lnSpc>
              <a:buFont typeface="Arial"/>
              <a:buChar char="•"/>
            </a:pPr>
            <a:r>
              <a:rPr lang="en-US" sz="2832">
                <a:solidFill>
                  <a:srgbClr val="000000"/>
                </a:solidFill>
                <a:latin typeface="Marcellus"/>
                <a:ea typeface="Marcellus"/>
                <a:cs typeface="Marcellus"/>
                <a:sym typeface="Marcellus"/>
              </a:rPr>
              <a:t>Prediction System:</a:t>
            </a:r>
          </a:p>
          <a:p>
            <a:pPr algn="l">
              <a:lnSpc>
                <a:spcPts val="3966"/>
              </a:lnSpc>
            </a:pPr>
            <a:r>
              <a:rPr lang="en-US" sz="2832">
                <a:solidFill>
                  <a:srgbClr val="000000"/>
                </a:solidFill>
                <a:latin typeface="Marcellus"/>
                <a:ea typeface="Marcellus"/>
                <a:cs typeface="Marcellus"/>
                <a:sym typeface="Marcellus"/>
              </a:rPr>
              <a:t>              A functional prediction system was developed, allowing users to input fetal health data and receive real-time predictions on whether the fetus is healthy or unhealthy.</a:t>
            </a:r>
          </a:p>
          <a:p>
            <a:pPr algn="l" marL="611625" indent="-305812" lvl="1">
              <a:lnSpc>
                <a:spcPts val="3966"/>
              </a:lnSpc>
              <a:buFont typeface="Arial"/>
              <a:buChar char="•"/>
            </a:pPr>
            <a:r>
              <a:rPr lang="en-US" sz="2832">
                <a:solidFill>
                  <a:srgbClr val="000000"/>
                </a:solidFill>
                <a:latin typeface="Marcellus"/>
                <a:ea typeface="Marcellus"/>
                <a:cs typeface="Marcellus"/>
                <a:sym typeface="Marcellus"/>
              </a:rPr>
              <a:t>Real-Time Application:</a:t>
            </a:r>
          </a:p>
          <a:p>
            <a:pPr algn="l">
              <a:lnSpc>
                <a:spcPts val="3966"/>
              </a:lnSpc>
            </a:pPr>
            <a:r>
              <a:rPr lang="en-US" sz="2832">
                <a:solidFill>
                  <a:srgbClr val="000000"/>
                </a:solidFill>
                <a:latin typeface="Marcellus"/>
                <a:ea typeface="Marcellus"/>
                <a:cs typeface="Marcellus"/>
                <a:sym typeface="Marcellus"/>
              </a:rPr>
              <a:t>             The system provides a simple, user-friendly interface that can be used in emergency situations or when doctors are unavailable, ensuring quick and reliable fetal health assessments.</a:t>
            </a:r>
          </a:p>
          <a:p>
            <a:pPr algn="l" marL="611625" indent="-305812" lvl="1">
              <a:lnSpc>
                <a:spcPts val="3966"/>
              </a:lnSpc>
              <a:buFont typeface="Arial"/>
              <a:buChar char="•"/>
            </a:pPr>
            <a:r>
              <a:rPr lang="en-US" sz="2832">
                <a:solidFill>
                  <a:srgbClr val="000000"/>
                </a:solidFill>
                <a:latin typeface="Marcellus"/>
                <a:ea typeface="Marcellus"/>
                <a:cs typeface="Marcellus"/>
                <a:sym typeface="Marcellus"/>
              </a:rPr>
              <a:t>Early Detection of Risks:</a:t>
            </a:r>
          </a:p>
          <a:p>
            <a:pPr algn="l">
              <a:lnSpc>
                <a:spcPts val="3966"/>
              </a:lnSpc>
            </a:pPr>
            <a:r>
              <a:rPr lang="en-US" sz="2832">
                <a:solidFill>
                  <a:srgbClr val="000000"/>
                </a:solidFill>
                <a:latin typeface="Marcellus"/>
                <a:ea typeface="Marcellus"/>
                <a:cs typeface="Marcellus"/>
                <a:sym typeface="Marcellus"/>
              </a:rPr>
              <a:t>             By using machine learning models, the system helps detect potential fetal health risks early, providing timely insights for healthcare professionals.</a:t>
            </a:r>
          </a:p>
        </p:txBody>
      </p:sp>
      <p:sp>
        <p:nvSpPr>
          <p:cNvPr name="Freeform 5" id="5"/>
          <p:cNvSpPr/>
          <p:nvPr/>
        </p:nvSpPr>
        <p:spPr>
          <a:xfrm flipH="false" flipV="false" rot="0">
            <a:off x="1028700" y="1421394"/>
            <a:ext cx="6412662" cy="7096507"/>
          </a:xfrm>
          <a:custGeom>
            <a:avLst/>
            <a:gdLst/>
            <a:ahLst/>
            <a:cxnLst/>
            <a:rect r="r" b="b" t="t" l="l"/>
            <a:pathLst>
              <a:path h="7096507" w="6412662">
                <a:moveTo>
                  <a:pt x="0" y="0"/>
                </a:moveTo>
                <a:lnTo>
                  <a:pt x="6412662" y="0"/>
                </a:lnTo>
                <a:lnTo>
                  <a:pt x="6412662" y="7096507"/>
                </a:lnTo>
                <a:lnTo>
                  <a:pt x="0" y="70965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CE0DA"/>
        </a:solidFill>
      </p:bgPr>
    </p:bg>
    <p:spTree>
      <p:nvGrpSpPr>
        <p:cNvPr id="1" name=""/>
        <p:cNvGrpSpPr/>
        <p:nvPr/>
      </p:nvGrpSpPr>
      <p:grpSpPr>
        <a:xfrm>
          <a:off x="0" y="0"/>
          <a:ext cx="0" cy="0"/>
          <a:chOff x="0" y="0"/>
          <a:chExt cx="0" cy="0"/>
        </a:xfrm>
      </p:grpSpPr>
      <p:sp>
        <p:nvSpPr>
          <p:cNvPr name="AutoShape 2" id="2"/>
          <p:cNvSpPr/>
          <p:nvPr/>
        </p:nvSpPr>
        <p:spPr>
          <a:xfrm rot="5398408">
            <a:off x="4000499" y="5138737"/>
            <a:ext cx="10287001" cy="0"/>
          </a:xfrm>
          <a:prstGeom prst="line">
            <a:avLst/>
          </a:prstGeom>
          <a:ln cap="rnd" w="9525">
            <a:solidFill>
              <a:srgbClr val="AB5F51"/>
            </a:solidFill>
            <a:prstDash val="solid"/>
            <a:headEnd type="none" len="sm" w="sm"/>
            <a:tailEnd type="none" len="sm" w="sm"/>
          </a:ln>
        </p:spPr>
      </p:sp>
      <p:grpSp>
        <p:nvGrpSpPr>
          <p:cNvPr name="Group 3" id="3"/>
          <p:cNvGrpSpPr/>
          <p:nvPr/>
        </p:nvGrpSpPr>
        <p:grpSpPr>
          <a:xfrm rot="0">
            <a:off x="1444266" y="1748763"/>
            <a:ext cx="6262611" cy="6789475"/>
            <a:chOff x="0" y="0"/>
            <a:chExt cx="5857240" cy="6350000"/>
          </a:xfrm>
        </p:grpSpPr>
        <p:sp>
          <p:nvSpPr>
            <p:cNvPr name="Freeform 4" id="4"/>
            <p:cNvSpPr/>
            <p:nvPr/>
          </p:nvSpPr>
          <p:spPr>
            <a:xfrm flipH="false" flipV="false" rot="0">
              <a:off x="0" y="0"/>
              <a:ext cx="5857240" cy="6350000"/>
            </a:xfrm>
            <a:custGeom>
              <a:avLst/>
              <a:gdLst/>
              <a:ahLst/>
              <a:cxnLst/>
              <a:rect r="r" b="b" t="t" l="l"/>
              <a:pathLst>
                <a:path h="6350000" w="5857240">
                  <a:moveTo>
                    <a:pt x="2928620" y="0"/>
                  </a:moveTo>
                  <a:cubicBezTo>
                    <a:pt x="4546600" y="0"/>
                    <a:pt x="5857240" y="1310640"/>
                    <a:pt x="5857240" y="2928620"/>
                  </a:cubicBezTo>
                  <a:lnTo>
                    <a:pt x="5857240" y="6350000"/>
                  </a:lnTo>
                  <a:lnTo>
                    <a:pt x="0" y="6350000"/>
                  </a:lnTo>
                  <a:lnTo>
                    <a:pt x="0" y="2928620"/>
                  </a:lnTo>
                  <a:cubicBezTo>
                    <a:pt x="0" y="1310640"/>
                    <a:pt x="1310640" y="0"/>
                    <a:pt x="2928620" y="0"/>
                  </a:cubicBezTo>
                  <a:close/>
                </a:path>
              </a:pathLst>
            </a:custGeom>
            <a:blipFill>
              <a:blip r:embed="rId2"/>
              <a:stretch>
                <a:fillRect l="-31504" t="0" r="-4206" b="-25180"/>
              </a:stretch>
            </a:blipFill>
          </p:spPr>
        </p:sp>
      </p:grpSp>
      <p:sp>
        <p:nvSpPr>
          <p:cNvPr name="TextBox 5" id="5"/>
          <p:cNvSpPr txBox="true"/>
          <p:nvPr/>
        </p:nvSpPr>
        <p:spPr>
          <a:xfrm rot="0">
            <a:off x="10701290" y="3439607"/>
            <a:ext cx="6029421" cy="5288280"/>
          </a:xfrm>
          <a:prstGeom prst="rect">
            <a:avLst/>
          </a:prstGeom>
        </p:spPr>
        <p:txBody>
          <a:bodyPr anchor="t" rtlCol="false" tIns="0" lIns="0" bIns="0" rIns="0">
            <a:spAutoFit/>
          </a:bodyPr>
          <a:lstStyle/>
          <a:p>
            <a:pPr algn="ctr" marL="0" indent="0" lvl="0">
              <a:lnSpc>
                <a:spcPts val="4680"/>
              </a:lnSpc>
            </a:pPr>
            <a:r>
              <a:rPr lang="en-US" sz="3600">
                <a:solidFill>
                  <a:srgbClr val="AB5F51"/>
                </a:solidFill>
                <a:latin typeface="Marcellus"/>
                <a:ea typeface="Marcellus"/>
                <a:cs typeface="Marcellus"/>
                <a:sym typeface="Marcellus"/>
              </a:rPr>
              <a:t>"Fetus Monitoring System is an advanced healthcare solution that leverages machine learning algorithms,  to analyze vital physiological parameters for accurate classification of fetal health, enabling early risk detection and informed prenatal care."</a:t>
            </a:r>
          </a:p>
        </p:txBody>
      </p:sp>
      <p:sp>
        <p:nvSpPr>
          <p:cNvPr name="TextBox 6" id="6"/>
          <p:cNvSpPr txBox="true"/>
          <p:nvPr/>
        </p:nvSpPr>
        <p:spPr>
          <a:xfrm rot="0">
            <a:off x="9746076" y="1114425"/>
            <a:ext cx="7513224" cy="1285875"/>
          </a:xfrm>
          <a:prstGeom prst="rect">
            <a:avLst/>
          </a:prstGeom>
        </p:spPr>
        <p:txBody>
          <a:bodyPr anchor="t" rtlCol="false" tIns="0" lIns="0" bIns="0" rIns="0">
            <a:spAutoFit/>
          </a:bodyPr>
          <a:lstStyle/>
          <a:p>
            <a:pPr algn="ctr" marL="0" indent="0" lvl="0">
              <a:lnSpc>
                <a:spcPts val="9900"/>
              </a:lnSpc>
            </a:pPr>
            <a:r>
              <a:rPr lang="en-US" sz="9000">
                <a:solidFill>
                  <a:srgbClr val="FFFFFF"/>
                </a:solidFill>
                <a:latin typeface="Marcellus"/>
                <a:ea typeface="Marcellus"/>
                <a:cs typeface="Marcellus"/>
                <a:sym typeface="Marcellus"/>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B5F51"/>
        </a:solidFill>
      </p:bgPr>
    </p:bg>
    <p:spTree>
      <p:nvGrpSpPr>
        <p:cNvPr id="1" name=""/>
        <p:cNvGrpSpPr/>
        <p:nvPr/>
      </p:nvGrpSpPr>
      <p:grpSpPr>
        <a:xfrm>
          <a:off x="0" y="0"/>
          <a:ext cx="0" cy="0"/>
          <a:chOff x="0" y="0"/>
          <a:chExt cx="0" cy="0"/>
        </a:xfrm>
      </p:grpSpPr>
      <p:sp>
        <p:nvSpPr>
          <p:cNvPr name="AutoShape 2" id="2"/>
          <p:cNvSpPr/>
          <p:nvPr/>
        </p:nvSpPr>
        <p:spPr>
          <a:xfrm rot="5398408">
            <a:off x="4000499" y="5138737"/>
            <a:ext cx="10287001" cy="0"/>
          </a:xfrm>
          <a:prstGeom prst="line">
            <a:avLst/>
          </a:prstGeom>
          <a:ln cap="rnd" w="9525">
            <a:solidFill>
              <a:srgbClr val="FFFFFF"/>
            </a:solidFill>
            <a:prstDash val="solid"/>
            <a:headEnd type="none" len="sm" w="sm"/>
            <a:tailEnd type="none" len="sm" w="sm"/>
          </a:ln>
        </p:spPr>
      </p:sp>
      <p:sp>
        <p:nvSpPr>
          <p:cNvPr name="Freeform 3" id="3"/>
          <p:cNvSpPr/>
          <p:nvPr/>
        </p:nvSpPr>
        <p:spPr>
          <a:xfrm flipH="false" flipV="false" rot="0">
            <a:off x="11062731" y="1891448"/>
            <a:ext cx="5366162" cy="6504103"/>
          </a:xfrm>
          <a:custGeom>
            <a:avLst/>
            <a:gdLst/>
            <a:ahLst/>
            <a:cxnLst/>
            <a:rect r="r" b="b" t="t" l="l"/>
            <a:pathLst>
              <a:path h="6504103" w="5366162">
                <a:moveTo>
                  <a:pt x="0" y="0"/>
                </a:moveTo>
                <a:lnTo>
                  <a:pt x="5366162" y="0"/>
                </a:lnTo>
                <a:lnTo>
                  <a:pt x="5366162" y="6504104"/>
                </a:lnTo>
                <a:lnTo>
                  <a:pt x="0" y="6504104"/>
                </a:lnTo>
                <a:lnTo>
                  <a:pt x="0" y="0"/>
                </a:lnTo>
                <a:close/>
              </a:path>
            </a:pathLst>
          </a:custGeom>
          <a:blipFill>
            <a:blip r:embed="rId2"/>
            <a:stretch>
              <a:fillRect l="0" t="-11878" r="0" b="-11878"/>
            </a:stretch>
          </a:blipFill>
        </p:spPr>
      </p:sp>
      <p:sp>
        <p:nvSpPr>
          <p:cNvPr name="TextBox 4" id="4"/>
          <p:cNvSpPr txBox="true"/>
          <p:nvPr/>
        </p:nvSpPr>
        <p:spPr>
          <a:xfrm rot="0">
            <a:off x="213712" y="2129734"/>
            <a:ext cx="8932669" cy="5809759"/>
          </a:xfrm>
          <a:prstGeom prst="rect">
            <a:avLst/>
          </a:prstGeom>
        </p:spPr>
        <p:txBody>
          <a:bodyPr anchor="t" rtlCol="false" tIns="0" lIns="0" bIns="0" rIns="0">
            <a:spAutoFit/>
          </a:bodyPr>
          <a:lstStyle/>
          <a:p>
            <a:pPr algn="l">
              <a:lnSpc>
                <a:spcPts val="5542"/>
              </a:lnSpc>
            </a:pPr>
            <a:r>
              <a:rPr lang="en-US" sz="4263">
                <a:solidFill>
                  <a:srgbClr val="FFFFFF"/>
                </a:solidFill>
                <a:latin typeface="Marcellus"/>
                <a:ea typeface="Marcellus"/>
                <a:cs typeface="Marcellus"/>
                <a:sym typeface="Marcellus"/>
              </a:rPr>
              <a:t>Motivation:  </a:t>
            </a:r>
          </a:p>
          <a:p>
            <a:pPr algn="l">
              <a:lnSpc>
                <a:spcPts val="1187"/>
              </a:lnSpc>
            </a:pPr>
          </a:p>
          <a:p>
            <a:pPr algn="l" marL="920422" indent="-460211" lvl="1">
              <a:lnSpc>
                <a:spcPts val="5542"/>
              </a:lnSpc>
              <a:buFont typeface="Arial"/>
              <a:buChar char="•"/>
            </a:pPr>
            <a:r>
              <a:rPr lang="en-US" sz="4263">
                <a:solidFill>
                  <a:srgbClr val="FFFFFF"/>
                </a:solidFill>
                <a:latin typeface="Marcellus"/>
                <a:ea typeface="Marcellus"/>
                <a:cs typeface="Marcellus"/>
                <a:sym typeface="Marcellus"/>
              </a:rPr>
              <a:t>Early detection of fetal health issues can significantly reduce complications during pregnancy. The project aims to develop an accurate prediction system to classify whether the fetus is healthy or unhealthy.   </a:t>
            </a:r>
          </a:p>
          <a:p>
            <a:pPr algn="ctr">
              <a:lnSpc>
                <a:spcPts val="98"/>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CE0DA"/>
        </a:solidFill>
      </p:bgPr>
    </p:bg>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AB5F51"/>
          </a:solidFill>
        </p:spPr>
      </p:sp>
      <p:sp>
        <p:nvSpPr>
          <p:cNvPr name="AutoShape 3" id="3"/>
          <p:cNvSpPr/>
          <p:nvPr/>
        </p:nvSpPr>
        <p:spPr>
          <a:xfrm rot="-5401591">
            <a:off x="8579643" y="5138740"/>
            <a:ext cx="10287001" cy="0"/>
          </a:xfrm>
          <a:prstGeom prst="line">
            <a:avLst/>
          </a:prstGeom>
          <a:ln cap="rnd" w="9525">
            <a:solidFill>
              <a:srgbClr val="FCE0DA"/>
            </a:solidFill>
            <a:prstDash val="solid"/>
            <a:headEnd type="none" len="sm" w="sm"/>
            <a:tailEnd type="none" len="sm" w="sm"/>
          </a:ln>
        </p:spPr>
      </p:sp>
      <p:sp>
        <p:nvSpPr>
          <p:cNvPr name="Freeform 4" id="4"/>
          <p:cNvSpPr/>
          <p:nvPr/>
        </p:nvSpPr>
        <p:spPr>
          <a:xfrm flipH="false" flipV="false" rot="0">
            <a:off x="11055861" y="1919255"/>
            <a:ext cx="5320278" cy="6448490"/>
          </a:xfrm>
          <a:custGeom>
            <a:avLst/>
            <a:gdLst/>
            <a:ahLst/>
            <a:cxnLst/>
            <a:rect r="r" b="b" t="t" l="l"/>
            <a:pathLst>
              <a:path h="6448490" w="5320278">
                <a:moveTo>
                  <a:pt x="0" y="0"/>
                </a:moveTo>
                <a:lnTo>
                  <a:pt x="5320278" y="0"/>
                </a:lnTo>
                <a:lnTo>
                  <a:pt x="5320278" y="6448490"/>
                </a:lnTo>
                <a:lnTo>
                  <a:pt x="0" y="6448490"/>
                </a:lnTo>
                <a:lnTo>
                  <a:pt x="0" y="0"/>
                </a:lnTo>
                <a:close/>
              </a:path>
            </a:pathLst>
          </a:custGeom>
          <a:blipFill>
            <a:blip r:embed="rId2"/>
            <a:stretch>
              <a:fillRect l="-40790" t="0" r="-40790" b="0"/>
            </a:stretch>
          </a:blipFill>
        </p:spPr>
      </p:sp>
      <p:sp>
        <p:nvSpPr>
          <p:cNvPr name="TextBox 5" id="5"/>
          <p:cNvSpPr txBox="true"/>
          <p:nvPr/>
        </p:nvSpPr>
        <p:spPr>
          <a:xfrm rot="0">
            <a:off x="410330" y="1464867"/>
            <a:ext cx="8211271" cy="7309641"/>
          </a:xfrm>
          <a:prstGeom prst="rect">
            <a:avLst/>
          </a:prstGeom>
        </p:spPr>
        <p:txBody>
          <a:bodyPr anchor="t" rtlCol="false" tIns="0" lIns="0" bIns="0" rIns="0">
            <a:spAutoFit/>
          </a:bodyPr>
          <a:lstStyle/>
          <a:p>
            <a:pPr algn="ctr">
              <a:lnSpc>
                <a:spcPts val="5443"/>
              </a:lnSpc>
            </a:pPr>
            <a:r>
              <a:rPr lang="en-US" sz="4187">
                <a:solidFill>
                  <a:srgbClr val="AB5F51"/>
                </a:solidFill>
                <a:latin typeface="Marcellus"/>
                <a:ea typeface="Marcellus"/>
                <a:cs typeface="Marcellus"/>
                <a:sym typeface="Marcellus"/>
              </a:rPr>
              <a:t>Objective</a:t>
            </a:r>
          </a:p>
          <a:p>
            <a:pPr algn="ctr">
              <a:lnSpc>
                <a:spcPts val="1023"/>
              </a:lnSpc>
            </a:pPr>
          </a:p>
          <a:p>
            <a:pPr algn="l" marL="709764" indent="-354882" lvl="1">
              <a:lnSpc>
                <a:spcPts val="4273"/>
              </a:lnSpc>
              <a:buFont typeface="Arial"/>
              <a:buChar char="•"/>
            </a:pPr>
            <a:r>
              <a:rPr lang="en-US" sz="3287">
                <a:solidFill>
                  <a:srgbClr val="AB5F51"/>
                </a:solidFill>
                <a:latin typeface="Marcellus"/>
                <a:ea typeface="Marcellus"/>
                <a:cs typeface="Marcellus"/>
                <a:sym typeface="Marcellus"/>
              </a:rPr>
              <a:t>The goal is to analyze data like heart rate, temperature, and movements of the fetus.</a:t>
            </a:r>
          </a:p>
          <a:p>
            <a:pPr algn="l" marL="709764" indent="-354882" lvl="1">
              <a:lnSpc>
                <a:spcPts val="4273"/>
              </a:lnSpc>
              <a:buFont typeface="Arial"/>
              <a:buChar char="•"/>
            </a:pPr>
            <a:r>
              <a:rPr lang="en-US" sz="3287">
                <a:solidFill>
                  <a:srgbClr val="AB5F51"/>
                </a:solidFill>
                <a:latin typeface="Marcellus"/>
                <a:ea typeface="Marcellus"/>
                <a:cs typeface="Marcellus"/>
                <a:sym typeface="Marcellus"/>
              </a:rPr>
              <a:t>The system will predict if the baby is healthy or unhealthy using machine learning.</a:t>
            </a:r>
          </a:p>
          <a:p>
            <a:pPr algn="l" marL="709764" indent="-354882" lvl="1">
              <a:lnSpc>
                <a:spcPts val="4273"/>
              </a:lnSpc>
              <a:buFont typeface="Arial"/>
              <a:buChar char="•"/>
            </a:pPr>
            <a:r>
              <a:rPr lang="en-US" sz="3287">
                <a:solidFill>
                  <a:srgbClr val="AB5F51"/>
                </a:solidFill>
                <a:latin typeface="Marcellus"/>
                <a:ea typeface="Marcellus"/>
                <a:cs typeface="Marcellus"/>
                <a:sym typeface="Marcellus"/>
              </a:rPr>
              <a:t>We will test different models like Gradient Boosting, Logistic Regression, SVM, and Random Forest.</a:t>
            </a:r>
          </a:p>
          <a:p>
            <a:pPr algn="l" marL="709764" indent="-354882" lvl="1">
              <a:lnSpc>
                <a:spcPts val="4273"/>
              </a:lnSpc>
              <a:buFont typeface="Arial"/>
              <a:buChar char="•"/>
            </a:pPr>
            <a:r>
              <a:rPr lang="en-US" sz="3287">
                <a:solidFill>
                  <a:srgbClr val="AB5F51"/>
                </a:solidFill>
                <a:latin typeface="Marcellus"/>
                <a:ea typeface="Marcellus"/>
                <a:cs typeface="Marcellus"/>
                <a:sym typeface="Marcellus"/>
              </a:rPr>
              <a:t>The aim is to create a tool that helps Pregnant ladies to detect risks early and provide better care.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B5F51"/>
        </a:solidFill>
      </p:bgPr>
    </p:bg>
    <p:spTree>
      <p:nvGrpSpPr>
        <p:cNvPr id="1" name=""/>
        <p:cNvGrpSpPr/>
        <p:nvPr/>
      </p:nvGrpSpPr>
      <p:grpSpPr>
        <a:xfrm>
          <a:off x="0" y="0"/>
          <a:ext cx="0" cy="0"/>
          <a:chOff x="0" y="0"/>
          <a:chExt cx="0" cy="0"/>
        </a:xfrm>
      </p:grpSpPr>
      <p:grpSp>
        <p:nvGrpSpPr>
          <p:cNvPr name="Group 2" id="2"/>
          <p:cNvGrpSpPr/>
          <p:nvPr/>
        </p:nvGrpSpPr>
        <p:grpSpPr>
          <a:xfrm rot="0">
            <a:off x="1772343" y="1028698"/>
            <a:ext cx="4982200" cy="8229600"/>
            <a:chOff x="0" y="0"/>
            <a:chExt cx="3844290" cy="6350000"/>
          </a:xfrm>
        </p:grpSpPr>
        <p:sp>
          <p:nvSpPr>
            <p:cNvPr name="Freeform 3" id="3"/>
            <p:cNvSpPr/>
            <p:nvPr/>
          </p:nvSpPr>
          <p:spPr>
            <a:xfrm flipH="false" flipV="false" rot="0">
              <a:off x="0" y="0"/>
              <a:ext cx="3843020" cy="6350000"/>
            </a:xfrm>
            <a:custGeom>
              <a:avLst/>
              <a:gdLst/>
              <a:ahLst/>
              <a:cxnLst/>
              <a:rect r="r" b="b" t="t" l="l"/>
              <a:pathLst>
                <a:path h="6350000" w="3843020">
                  <a:moveTo>
                    <a:pt x="1205230" y="0"/>
                  </a:moveTo>
                  <a:lnTo>
                    <a:pt x="2637790" y="0"/>
                  </a:lnTo>
                  <a:cubicBezTo>
                    <a:pt x="3303270" y="0"/>
                    <a:pt x="3843020" y="539750"/>
                    <a:pt x="3843020" y="1205230"/>
                  </a:cubicBezTo>
                  <a:lnTo>
                    <a:pt x="3843020" y="6350000"/>
                  </a:lnTo>
                  <a:lnTo>
                    <a:pt x="0" y="6350000"/>
                  </a:lnTo>
                  <a:lnTo>
                    <a:pt x="0" y="1205230"/>
                  </a:lnTo>
                  <a:cubicBezTo>
                    <a:pt x="0" y="539750"/>
                    <a:pt x="539750" y="0"/>
                    <a:pt x="1205230" y="0"/>
                  </a:cubicBezTo>
                  <a:close/>
                </a:path>
              </a:pathLst>
            </a:custGeom>
            <a:blipFill>
              <a:blip r:embed="rId2"/>
              <a:stretch>
                <a:fillRect l="-34050" t="-40667" r="-21744" b="-762"/>
              </a:stretch>
            </a:blipFill>
          </p:spPr>
        </p:sp>
      </p:grpSp>
      <p:sp>
        <p:nvSpPr>
          <p:cNvPr name="TextBox 4" id="4"/>
          <p:cNvSpPr txBox="true"/>
          <p:nvPr/>
        </p:nvSpPr>
        <p:spPr>
          <a:xfrm rot="0">
            <a:off x="7725814" y="3382985"/>
            <a:ext cx="8958235" cy="5406389"/>
          </a:xfrm>
          <a:prstGeom prst="rect">
            <a:avLst/>
          </a:prstGeom>
        </p:spPr>
        <p:txBody>
          <a:bodyPr anchor="t" rtlCol="false" tIns="0" lIns="0" bIns="0" rIns="0">
            <a:spAutoFit/>
          </a:bodyPr>
          <a:lstStyle/>
          <a:p>
            <a:pPr algn="l">
              <a:lnSpc>
                <a:spcPts val="4290"/>
              </a:lnSpc>
            </a:pPr>
            <a:r>
              <a:rPr lang="en-US" sz="3300">
                <a:solidFill>
                  <a:srgbClr val="FFFFFF"/>
                </a:solidFill>
                <a:latin typeface="Marcellus"/>
                <a:ea typeface="Marcellus"/>
                <a:cs typeface="Marcellus"/>
                <a:sym typeface="Marcellus"/>
              </a:rPr>
              <a:t>•In emergencies or when doctors are unavailable, it becomes challenging to monitor the health of a baby during pregnancy.</a:t>
            </a:r>
          </a:p>
          <a:p>
            <a:pPr algn="l">
              <a:lnSpc>
                <a:spcPts val="4290"/>
              </a:lnSpc>
            </a:pPr>
            <a:r>
              <a:rPr lang="en-US" sz="3300">
                <a:solidFill>
                  <a:srgbClr val="FFFFFF"/>
                </a:solidFill>
                <a:latin typeface="Marcellus"/>
                <a:ea typeface="Marcellus"/>
                <a:cs typeface="Marcellus"/>
                <a:sym typeface="Marcellus"/>
              </a:rPr>
              <a:t>•Traditional methods may not provide quick or complete information about the baby's condition.</a:t>
            </a:r>
          </a:p>
          <a:p>
            <a:pPr algn="l">
              <a:lnSpc>
                <a:spcPts val="4290"/>
              </a:lnSpc>
            </a:pPr>
            <a:r>
              <a:rPr lang="en-US" sz="3300">
                <a:solidFill>
                  <a:srgbClr val="FFFFFF"/>
                </a:solidFill>
                <a:latin typeface="Marcellus"/>
                <a:ea typeface="Marcellus"/>
                <a:cs typeface="Marcellus"/>
                <a:sym typeface="Marcellus"/>
              </a:rPr>
              <a:t>•This creates a need for a system that can measure key health indicators and predict the baby's well-being accurately, helping to detect problems early and provide timely care.</a:t>
            </a:r>
          </a:p>
        </p:txBody>
      </p:sp>
      <p:sp>
        <p:nvSpPr>
          <p:cNvPr name="AutoShape 5" id="5"/>
          <p:cNvSpPr/>
          <p:nvPr/>
        </p:nvSpPr>
        <p:spPr>
          <a:xfrm rot="-5401591">
            <a:off x="12108656" y="5138735"/>
            <a:ext cx="10287001" cy="0"/>
          </a:xfrm>
          <a:prstGeom prst="line">
            <a:avLst/>
          </a:prstGeom>
          <a:ln cap="rnd" w="9525">
            <a:solidFill>
              <a:srgbClr val="FCE0DA"/>
            </a:solidFill>
            <a:prstDash val="solid"/>
            <a:headEnd type="none" len="sm" w="sm"/>
            <a:tailEnd type="none" len="sm" w="sm"/>
          </a:ln>
        </p:spPr>
      </p:sp>
      <p:sp>
        <p:nvSpPr>
          <p:cNvPr name="TextBox 6" id="6"/>
          <p:cNvSpPr txBox="true"/>
          <p:nvPr/>
        </p:nvSpPr>
        <p:spPr>
          <a:xfrm rot="0">
            <a:off x="7460076" y="1612656"/>
            <a:ext cx="8538993" cy="1285875"/>
          </a:xfrm>
          <a:prstGeom prst="rect">
            <a:avLst/>
          </a:prstGeom>
        </p:spPr>
        <p:txBody>
          <a:bodyPr anchor="t" rtlCol="false" tIns="0" lIns="0" bIns="0" rIns="0">
            <a:spAutoFit/>
          </a:bodyPr>
          <a:lstStyle/>
          <a:p>
            <a:pPr algn="ctr" marL="0" indent="0" lvl="0">
              <a:lnSpc>
                <a:spcPts val="9900"/>
              </a:lnSpc>
            </a:pPr>
            <a:r>
              <a:rPr lang="en-US" sz="9000">
                <a:solidFill>
                  <a:srgbClr val="FFFFFF"/>
                </a:solidFill>
                <a:latin typeface="Marcellus"/>
                <a:ea typeface="Marcellus"/>
                <a:cs typeface="Marcellus"/>
                <a:sym typeface="Marcellus"/>
              </a:rPr>
              <a:t>Problem Survey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CE0DA"/>
        </a:solidFill>
      </p:bgPr>
    </p:bg>
    <p:spTree>
      <p:nvGrpSpPr>
        <p:cNvPr id="1" name=""/>
        <p:cNvGrpSpPr/>
        <p:nvPr/>
      </p:nvGrpSpPr>
      <p:grpSpPr>
        <a:xfrm>
          <a:off x="0" y="0"/>
          <a:ext cx="0" cy="0"/>
          <a:chOff x="0" y="0"/>
          <a:chExt cx="0" cy="0"/>
        </a:xfrm>
      </p:grpSpPr>
      <p:sp>
        <p:nvSpPr>
          <p:cNvPr name="TextBox 2" id="2"/>
          <p:cNvSpPr txBox="true"/>
          <p:nvPr/>
        </p:nvSpPr>
        <p:spPr>
          <a:xfrm rot="0">
            <a:off x="793651" y="3353557"/>
            <a:ext cx="6267159" cy="6453505"/>
          </a:xfrm>
          <a:prstGeom prst="rect">
            <a:avLst/>
          </a:prstGeom>
        </p:spPr>
        <p:txBody>
          <a:bodyPr anchor="t" rtlCol="false" tIns="0" lIns="0" bIns="0" rIns="0">
            <a:spAutoFit/>
          </a:bodyPr>
          <a:lstStyle/>
          <a:p>
            <a:pPr algn="l">
              <a:lnSpc>
                <a:spcPts val="7280"/>
              </a:lnSpc>
            </a:pPr>
            <a:r>
              <a:rPr lang="en-US" sz="5600">
                <a:solidFill>
                  <a:srgbClr val="AB5F51"/>
                </a:solidFill>
                <a:latin typeface="Marcellus"/>
                <a:ea typeface="Marcellus"/>
                <a:cs typeface="Marcellus"/>
                <a:sym typeface="Marcellus"/>
              </a:rPr>
              <a:t>Data Collection</a:t>
            </a:r>
          </a:p>
          <a:p>
            <a:pPr algn="l">
              <a:lnSpc>
                <a:spcPts val="7280"/>
              </a:lnSpc>
            </a:pPr>
            <a:r>
              <a:rPr lang="en-US" sz="5600">
                <a:solidFill>
                  <a:srgbClr val="AB5F51"/>
                </a:solidFill>
                <a:latin typeface="Marcellus"/>
                <a:ea typeface="Marcellus"/>
                <a:cs typeface="Marcellus"/>
                <a:sym typeface="Marcellus"/>
              </a:rPr>
              <a:t>Data Preprocessing</a:t>
            </a:r>
          </a:p>
          <a:p>
            <a:pPr algn="l">
              <a:lnSpc>
                <a:spcPts val="7280"/>
              </a:lnSpc>
            </a:pPr>
            <a:r>
              <a:rPr lang="en-US" sz="5600">
                <a:solidFill>
                  <a:srgbClr val="AB5F51"/>
                </a:solidFill>
                <a:latin typeface="Marcellus"/>
                <a:ea typeface="Marcellus"/>
                <a:cs typeface="Marcellus"/>
                <a:sym typeface="Marcellus"/>
              </a:rPr>
              <a:t>Model Selection</a:t>
            </a:r>
          </a:p>
          <a:p>
            <a:pPr algn="l">
              <a:lnSpc>
                <a:spcPts val="7280"/>
              </a:lnSpc>
            </a:pPr>
            <a:r>
              <a:rPr lang="en-US" sz="5600">
                <a:solidFill>
                  <a:srgbClr val="AB5F51"/>
                </a:solidFill>
                <a:latin typeface="Marcellus"/>
                <a:ea typeface="Marcellus"/>
                <a:cs typeface="Marcellus"/>
                <a:sym typeface="Marcellus"/>
              </a:rPr>
              <a:t>Model Training</a:t>
            </a:r>
          </a:p>
          <a:p>
            <a:pPr algn="l">
              <a:lnSpc>
                <a:spcPts val="7280"/>
              </a:lnSpc>
            </a:pPr>
            <a:r>
              <a:rPr lang="en-US" sz="5600">
                <a:solidFill>
                  <a:srgbClr val="AB5F51"/>
                </a:solidFill>
                <a:latin typeface="Marcellus"/>
                <a:ea typeface="Marcellus"/>
                <a:cs typeface="Marcellus"/>
                <a:sym typeface="Marcellus"/>
              </a:rPr>
              <a:t>Model Evaluation</a:t>
            </a:r>
          </a:p>
          <a:p>
            <a:pPr algn="l">
              <a:lnSpc>
                <a:spcPts val="7280"/>
              </a:lnSpc>
            </a:pPr>
            <a:r>
              <a:rPr lang="en-US" sz="5600">
                <a:solidFill>
                  <a:srgbClr val="AB5F51"/>
                </a:solidFill>
                <a:latin typeface="Marcellus"/>
                <a:ea typeface="Marcellus"/>
                <a:cs typeface="Marcellus"/>
                <a:sym typeface="Marcellus"/>
              </a:rPr>
              <a:t>Prediction</a:t>
            </a:r>
          </a:p>
          <a:p>
            <a:pPr algn="l">
              <a:lnSpc>
                <a:spcPts val="7280"/>
              </a:lnSpc>
            </a:pPr>
            <a:r>
              <a:rPr lang="en-US" sz="5600">
                <a:solidFill>
                  <a:srgbClr val="AB5F51"/>
                </a:solidFill>
                <a:latin typeface="Marcellus"/>
                <a:ea typeface="Marcellus"/>
                <a:cs typeface="Marcellus"/>
                <a:sym typeface="Marcellus"/>
              </a:rPr>
              <a:t>Deployment</a:t>
            </a:r>
          </a:p>
        </p:txBody>
      </p:sp>
      <p:sp>
        <p:nvSpPr>
          <p:cNvPr name="Freeform 3" id="3"/>
          <p:cNvSpPr/>
          <p:nvPr/>
        </p:nvSpPr>
        <p:spPr>
          <a:xfrm flipH="false" flipV="false" rot="0">
            <a:off x="-2939341" y="-2939341"/>
            <a:ext cx="5878682" cy="5878682"/>
          </a:xfrm>
          <a:custGeom>
            <a:avLst/>
            <a:gdLst/>
            <a:ahLst/>
            <a:cxnLst/>
            <a:rect r="r" b="b" t="t" l="l"/>
            <a:pathLst>
              <a:path h="5878682" w="5878682">
                <a:moveTo>
                  <a:pt x="0" y="0"/>
                </a:moveTo>
                <a:lnTo>
                  <a:pt x="5878682" y="0"/>
                </a:lnTo>
                <a:lnTo>
                  <a:pt x="5878682" y="5878682"/>
                </a:lnTo>
                <a:lnTo>
                  <a:pt x="0" y="58786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348659" y="7347659"/>
            <a:ext cx="5878682" cy="5878682"/>
          </a:xfrm>
          <a:custGeom>
            <a:avLst/>
            <a:gdLst/>
            <a:ahLst/>
            <a:cxnLst/>
            <a:rect r="r" b="b" t="t" l="l"/>
            <a:pathLst>
              <a:path h="5878682" w="5878682">
                <a:moveTo>
                  <a:pt x="0" y="0"/>
                </a:moveTo>
                <a:lnTo>
                  <a:pt x="5878682" y="0"/>
                </a:lnTo>
                <a:lnTo>
                  <a:pt x="5878682" y="5878682"/>
                </a:lnTo>
                <a:lnTo>
                  <a:pt x="0" y="58786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4806717" y="914400"/>
            <a:ext cx="6154104" cy="1036493"/>
          </a:xfrm>
          <a:prstGeom prst="rect">
            <a:avLst/>
          </a:prstGeom>
        </p:spPr>
        <p:txBody>
          <a:bodyPr anchor="t" rtlCol="false" tIns="0" lIns="0" bIns="0" rIns="0">
            <a:spAutoFit/>
          </a:bodyPr>
          <a:lstStyle/>
          <a:p>
            <a:pPr algn="ctr">
              <a:lnSpc>
                <a:spcPts val="8495"/>
              </a:lnSpc>
              <a:spcBef>
                <a:spcPct val="0"/>
              </a:spcBef>
            </a:pPr>
            <a:r>
              <a:rPr lang="en-US" sz="6068" u="sng">
                <a:solidFill>
                  <a:srgbClr val="AB5F51"/>
                </a:solidFill>
                <a:latin typeface="Marcellus"/>
                <a:ea typeface="Marcellus"/>
                <a:cs typeface="Marcellus"/>
                <a:sym typeface="Marcellus"/>
              </a:rPr>
              <a:t>Methodology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AB5F51"/>
        </a:solidFill>
      </p:bgPr>
    </p:bg>
    <p:spTree>
      <p:nvGrpSpPr>
        <p:cNvPr id="1" name=""/>
        <p:cNvGrpSpPr/>
        <p:nvPr/>
      </p:nvGrpSpPr>
      <p:grpSpPr>
        <a:xfrm>
          <a:off x="0" y="0"/>
          <a:ext cx="0" cy="0"/>
          <a:chOff x="0" y="0"/>
          <a:chExt cx="0" cy="0"/>
        </a:xfrm>
      </p:grpSpPr>
      <p:sp>
        <p:nvSpPr>
          <p:cNvPr name="Freeform 2" id="2"/>
          <p:cNvSpPr/>
          <p:nvPr/>
        </p:nvSpPr>
        <p:spPr>
          <a:xfrm flipH="false" flipV="false" rot="0">
            <a:off x="11149329" y="1028700"/>
            <a:ext cx="6038469" cy="8229600"/>
          </a:xfrm>
          <a:custGeom>
            <a:avLst/>
            <a:gdLst/>
            <a:ahLst/>
            <a:cxnLst/>
            <a:rect r="r" b="b" t="t" l="l"/>
            <a:pathLst>
              <a:path h="8229600" w="6038469">
                <a:moveTo>
                  <a:pt x="0" y="0"/>
                </a:moveTo>
                <a:lnTo>
                  <a:pt x="6038469" y="0"/>
                </a:lnTo>
                <a:lnTo>
                  <a:pt x="6038469" y="8229600"/>
                </a:lnTo>
                <a:lnTo>
                  <a:pt x="0" y="8229600"/>
                </a:lnTo>
                <a:lnTo>
                  <a:pt x="0" y="0"/>
                </a:lnTo>
                <a:close/>
              </a:path>
            </a:pathLst>
          </a:custGeom>
          <a:blipFill>
            <a:blip r:embed="rId2"/>
            <a:stretch>
              <a:fillRect l="0" t="0" r="0" b="0"/>
            </a:stretch>
          </a:blipFill>
        </p:spPr>
      </p:sp>
      <p:sp>
        <p:nvSpPr>
          <p:cNvPr name="TextBox 3" id="3"/>
          <p:cNvSpPr txBox="true"/>
          <p:nvPr/>
        </p:nvSpPr>
        <p:spPr>
          <a:xfrm rot="0">
            <a:off x="1028700" y="3100400"/>
            <a:ext cx="9599509" cy="4781407"/>
          </a:xfrm>
          <a:prstGeom prst="rect">
            <a:avLst/>
          </a:prstGeom>
        </p:spPr>
        <p:txBody>
          <a:bodyPr anchor="t" rtlCol="false" tIns="0" lIns="0" bIns="0" rIns="0">
            <a:spAutoFit/>
          </a:bodyPr>
          <a:lstStyle/>
          <a:p>
            <a:pPr algn="ctr">
              <a:lnSpc>
                <a:spcPts val="4732"/>
              </a:lnSpc>
              <a:spcBef>
                <a:spcPct val="0"/>
              </a:spcBef>
            </a:pPr>
            <a:r>
              <a:rPr lang="en-US" sz="3380">
                <a:solidFill>
                  <a:srgbClr val="FCE0DA"/>
                </a:solidFill>
                <a:latin typeface="Marcellus"/>
                <a:ea typeface="Marcellus"/>
                <a:cs typeface="Marcellus"/>
                <a:sym typeface="Marcellus"/>
              </a:rPr>
              <a:t>It’s user-friendly and straightforward, with fields for entering essential fetal health parameters like Heart Rate, Movement, Oxygen Level, Temperature, Blood Pressure, and Respiration Rate. After entering these values, the system uses the trained machine learning model to predict whether the baby is healthy or unhealthy, providing quick and reliable feedback.</a:t>
            </a:r>
          </a:p>
        </p:txBody>
      </p:sp>
      <p:sp>
        <p:nvSpPr>
          <p:cNvPr name="TextBox 4" id="4"/>
          <p:cNvSpPr txBox="true"/>
          <p:nvPr/>
        </p:nvSpPr>
        <p:spPr>
          <a:xfrm rot="0">
            <a:off x="1069032" y="1555518"/>
            <a:ext cx="3211810" cy="1069513"/>
          </a:xfrm>
          <a:prstGeom prst="rect">
            <a:avLst/>
          </a:prstGeom>
        </p:spPr>
        <p:txBody>
          <a:bodyPr anchor="t" rtlCol="false" tIns="0" lIns="0" bIns="0" rIns="0">
            <a:spAutoFit/>
          </a:bodyPr>
          <a:lstStyle/>
          <a:p>
            <a:pPr algn="ctr">
              <a:lnSpc>
                <a:spcPts val="8775"/>
              </a:lnSpc>
              <a:spcBef>
                <a:spcPct val="0"/>
              </a:spcBef>
            </a:pPr>
            <a:r>
              <a:rPr lang="en-US" sz="6268">
                <a:solidFill>
                  <a:srgbClr val="000000"/>
                </a:solidFill>
                <a:latin typeface="Marcellus"/>
                <a:ea typeface="Marcellus"/>
                <a:cs typeface="Marcellus"/>
                <a:sym typeface="Marcellus"/>
              </a:rPr>
              <a:t>Interface</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CE0DA"/>
        </a:solidFill>
      </p:bgPr>
    </p:bg>
    <p:spTree>
      <p:nvGrpSpPr>
        <p:cNvPr id="1" name=""/>
        <p:cNvGrpSpPr/>
        <p:nvPr/>
      </p:nvGrpSpPr>
      <p:grpSpPr>
        <a:xfrm>
          <a:off x="0" y="0"/>
          <a:ext cx="0" cy="0"/>
          <a:chOff x="0" y="0"/>
          <a:chExt cx="0" cy="0"/>
        </a:xfrm>
      </p:grpSpPr>
      <p:sp>
        <p:nvSpPr>
          <p:cNvPr name="TextBox 2" id="2"/>
          <p:cNvSpPr txBox="true"/>
          <p:nvPr/>
        </p:nvSpPr>
        <p:spPr>
          <a:xfrm rot="0">
            <a:off x="1028700" y="2333625"/>
            <a:ext cx="11069513" cy="7115590"/>
          </a:xfrm>
          <a:prstGeom prst="rect">
            <a:avLst/>
          </a:prstGeom>
        </p:spPr>
        <p:txBody>
          <a:bodyPr anchor="t" rtlCol="false" tIns="0" lIns="0" bIns="0" rIns="0">
            <a:spAutoFit/>
          </a:bodyPr>
          <a:lstStyle/>
          <a:p>
            <a:pPr algn="l">
              <a:lnSpc>
                <a:spcPts val="4404"/>
              </a:lnSpc>
              <a:spcBef>
                <a:spcPct val="0"/>
              </a:spcBef>
            </a:pPr>
            <a:r>
              <a:rPr lang="en-US" sz="3145">
                <a:solidFill>
                  <a:srgbClr val="AB5F51"/>
                </a:solidFill>
                <a:latin typeface="Marcellus"/>
                <a:ea typeface="Marcellus"/>
                <a:cs typeface="Marcellus"/>
                <a:sym typeface="Marcellus"/>
              </a:rPr>
              <a:t>•Gradient Boosting</a:t>
            </a:r>
          </a:p>
          <a:p>
            <a:pPr algn="l">
              <a:lnSpc>
                <a:spcPts val="4404"/>
              </a:lnSpc>
              <a:spcBef>
                <a:spcPct val="0"/>
              </a:spcBef>
            </a:pPr>
            <a:r>
              <a:rPr lang="en-US" sz="3145">
                <a:solidFill>
                  <a:srgbClr val="AB5F51"/>
                </a:solidFill>
                <a:latin typeface="Marcellus"/>
                <a:ea typeface="Marcellus"/>
                <a:cs typeface="Marcellus"/>
                <a:sym typeface="Marcellus"/>
              </a:rPr>
              <a:t>•A powerful ensemble method that builds models sequentially, improving accuracy by correcting errors made by previous models.</a:t>
            </a:r>
          </a:p>
          <a:p>
            <a:pPr algn="l">
              <a:lnSpc>
                <a:spcPts val="4404"/>
              </a:lnSpc>
              <a:spcBef>
                <a:spcPct val="0"/>
              </a:spcBef>
            </a:pPr>
            <a:r>
              <a:rPr lang="en-US" sz="3145">
                <a:solidFill>
                  <a:srgbClr val="AB5F51"/>
                </a:solidFill>
                <a:latin typeface="Marcellus"/>
                <a:ea typeface="Marcellus"/>
                <a:cs typeface="Marcellus"/>
                <a:sym typeface="Marcellus"/>
              </a:rPr>
              <a:t>•Random Forest</a:t>
            </a:r>
          </a:p>
          <a:p>
            <a:pPr algn="l">
              <a:lnSpc>
                <a:spcPts val="4404"/>
              </a:lnSpc>
              <a:spcBef>
                <a:spcPct val="0"/>
              </a:spcBef>
            </a:pPr>
            <a:r>
              <a:rPr lang="en-US" sz="3145">
                <a:solidFill>
                  <a:srgbClr val="AB5F51"/>
                </a:solidFill>
                <a:latin typeface="Marcellus"/>
                <a:ea typeface="Marcellus"/>
                <a:cs typeface="Marcellus"/>
                <a:sym typeface="Marcellus"/>
              </a:rPr>
              <a:t>•An ensemble algorithm that combines multiple decision trees to improve prediction accuracy and reduce overfitting.</a:t>
            </a:r>
          </a:p>
          <a:p>
            <a:pPr algn="l">
              <a:lnSpc>
                <a:spcPts val="4404"/>
              </a:lnSpc>
              <a:spcBef>
                <a:spcPct val="0"/>
              </a:spcBef>
            </a:pPr>
            <a:r>
              <a:rPr lang="en-US" sz="3145">
                <a:solidFill>
                  <a:srgbClr val="AB5F51"/>
                </a:solidFill>
                <a:latin typeface="Marcellus"/>
                <a:ea typeface="Marcellus"/>
                <a:cs typeface="Marcellus"/>
                <a:sym typeface="Marcellus"/>
              </a:rPr>
              <a:t>•Support Vector Machines (SVM)</a:t>
            </a:r>
          </a:p>
          <a:p>
            <a:pPr algn="l">
              <a:lnSpc>
                <a:spcPts val="4404"/>
              </a:lnSpc>
              <a:spcBef>
                <a:spcPct val="0"/>
              </a:spcBef>
            </a:pPr>
            <a:r>
              <a:rPr lang="en-US" sz="3145">
                <a:solidFill>
                  <a:srgbClr val="AB5F51"/>
                </a:solidFill>
                <a:latin typeface="Marcellus"/>
                <a:ea typeface="Marcellus"/>
                <a:cs typeface="Marcellus"/>
                <a:sym typeface="Marcellus"/>
              </a:rPr>
              <a:t>•A model that finds the optimal boundary (hyperplane) to classify data by maximizing the margin between classes.</a:t>
            </a:r>
          </a:p>
          <a:p>
            <a:pPr algn="l">
              <a:lnSpc>
                <a:spcPts val="4404"/>
              </a:lnSpc>
              <a:spcBef>
                <a:spcPct val="0"/>
              </a:spcBef>
            </a:pPr>
            <a:r>
              <a:rPr lang="en-US" sz="3145">
                <a:solidFill>
                  <a:srgbClr val="AB5F51"/>
                </a:solidFill>
                <a:latin typeface="Marcellus"/>
                <a:ea typeface="Marcellus"/>
                <a:cs typeface="Marcellus"/>
                <a:sym typeface="Marcellus"/>
              </a:rPr>
              <a:t>•Logistic Regression</a:t>
            </a:r>
          </a:p>
          <a:p>
            <a:pPr algn="l">
              <a:lnSpc>
                <a:spcPts val="4404"/>
              </a:lnSpc>
              <a:spcBef>
                <a:spcPct val="0"/>
              </a:spcBef>
            </a:pPr>
            <a:r>
              <a:rPr lang="en-US" sz="3145">
                <a:solidFill>
                  <a:srgbClr val="AB5F51"/>
                </a:solidFill>
                <a:latin typeface="Marcellus"/>
                <a:ea typeface="Marcellus"/>
                <a:cs typeface="Marcellus"/>
                <a:sym typeface="Marcellus"/>
              </a:rPr>
              <a:t>•A simple statistical model used to predict binary outcomes (e.g., healthy or unhealthy) based on input features.</a:t>
            </a:r>
          </a:p>
        </p:txBody>
      </p:sp>
      <p:sp>
        <p:nvSpPr>
          <p:cNvPr name="TextBox 3" id="3"/>
          <p:cNvSpPr txBox="true"/>
          <p:nvPr/>
        </p:nvSpPr>
        <p:spPr>
          <a:xfrm rot="0">
            <a:off x="1028700" y="821348"/>
            <a:ext cx="8538993" cy="1285875"/>
          </a:xfrm>
          <a:prstGeom prst="rect">
            <a:avLst/>
          </a:prstGeom>
        </p:spPr>
        <p:txBody>
          <a:bodyPr anchor="t" rtlCol="false" tIns="0" lIns="0" bIns="0" rIns="0">
            <a:spAutoFit/>
          </a:bodyPr>
          <a:lstStyle/>
          <a:p>
            <a:pPr algn="ctr" marL="0" indent="0" lvl="0">
              <a:lnSpc>
                <a:spcPts val="9900"/>
              </a:lnSpc>
            </a:pPr>
            <a:r>
              <a:rPr lang="en-US" sz="9000" u="sng">
                <a:solidFill>
                  <a:srgbClr val="000000"/>
                </a:solidFill>
                <a:latin typeface="Marcellus"/>
                <a:ea typeface="Marcellus"/>
                <a:cs typeface="Marcellus"/>
                <a:sym typeface="Marcellus"/>
              </a:rPr>
              <a:t>Models Used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CE0DA"/>
        </a:solidFill>
      </p:bgPr>
    </p:bg>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AB5F51"/>
          </a:solidFill>
        </p:spPr>
      </p:sp>
      <p:sp>
        <p:nvSpPr>
          <p:cNvPr name="AutoShape 3" id="3"/>
          <p:cNvSpPr/>
          <p:nvPr/>
        </p:nvSpPr>
        <p:spPr>
          <a:xfrm rot="-5401591">
            <a:off x="8579643" y="5138740"/>
            <a:ext cx="10287001" cy="0"/>
          </a:xfrm>
          <a:prstGeom prst="line">
            <a:avLst/>
          </a:prstGeom>
          <a:ln cap="rnd" w="9525">
            <a:solidFill>
              <a:srgbClr val="FCE0DA"/>
            </a:solidFill>
            <a:prstDash val="solid"/>
            <a:headEnd type="none" len="sm" w="sm"/>
            <a:tailEnd type="none" len="sm" w="sm"/>
          </a:ln>
        </p:spPr>
      </p:sp>
      <p:sp>
        <p:nvSpPr>
          <p:cNvPr name="TextBox 4" id="4"/>
          <p:cNvSpPr txBox="true"/>
          <p:nvPr/>
        </p:nvSpPr>
        <p:spPr>
          <a:xfrm rot="0">
            <a:off x="1028700" y="971550"/>
            <a:ext cx="6095956" cy="812800"/>
          </a:xfrm>
          <a:prstGeom prst="rect">
            <a:avLst/>
          </a:prstGeom>
        </p:spPr>
        <p:txBody>
          <a:bodyPr anchor="t" rtlCol="false" tIns="0" lIns="0" bIns="0" rIns="0">
            <a:spAutoFit/>
          </a:bodyPr>
          <a:lstStyle/>
          <a:p>
            <a:pPr algn="ctr" marL="0" indent="0" lvl="0">
              <a:lnSpc>
                <a:spcPts val="6500"/>
              </a:lnSpc>
            </a:pPr>
            <a:r>
              <a:rPr lang="en-US" sz="5000">
                <a:solidFill>
                  <a:srgbClr val="AB5F51"/>
                </a:solidFill>
                <a:latin typeface="Marcellus"/>
                <a:ea typeface="Marcellus"/>
                <a:cs typeface="Marcellus"/>
                <a:sym typeface="Marcellus"/>
              </a:rPr>
              <a:t>Objectives Achieved</a:t>
            </a:r>
          </a:p>
        </p:txBody>
      </p:sp>
      <p:sp>
        <p:nvSpPr>
          <p:cNvPr name="TextBox 5" id="5"/>
          <p:cNvSpPr txBox="true"/>
          <p:nvPr/>
        </p:nvSpPr>
        <p:spPr>
          <a:xfrm rot="0">
            <a:off x="354623" y="2267558"/>
            <a:ext cx="8437685" cy="6990742"/>
          </a:xfrm>
          <a:prstGeom prst="rect">
            <a:avLst/>
          </a:prstGeom>
        </p:spPr>
        <p:txBody>
          <a:bodyPr anchor="t" rtlCol="false" tIns="0" lIns="0" bIns="0" rIns="0">
            <a:spAutoFit/>
          </a:bodyPr>
          <a:lstStyle/>
          <a:p>
            <a:pPr algn="l" marL="571906" indent="-285953" lvl="1">
              <a:lnSpc>
                <a:spcPts val="3708"/>
              </a:lnSpc>
              <a:buFont typeface="Arial"/>
              <a:buChar char="•"/>
            </a:pPr>
            <a:r>
              <a:rPr lang="en-US" sz="2648">
                <a:solidFill>
                  <a:srgbClr val="000000"/>
                </a:solidFill>
                <a:latin typeface="Marcellus"/>
                <a:ea typeface="Marcellus"/>
                <a:cs typeface="Marcellus"/>
                <a:sym typeface="Marcellus"/>
              </a:rPr>
              <a:t>Data Collection and Analysis:</a:t>
            </a:r>
          </a:p>
          <a:p>
            <a:pPr algn="l">
              <a:lnSpc>
                <a:spcPts val="3708"/>
              </a:lnSpc>
            </a:pPr>
            <a:r>
              <a:rPr lang="en-US" sz="2648">
                <a:solidFill>
                  <a:srgbClr val="000000"/>
                </a:solidFill>
                <a:latin typeface="Marcellus"/>
                <a:ea typeface="Marcellus"/>
                <a:cs typeface="Marcellus"/>
                <a:sym typeface="Marcellus"/>
              </a:rPr>
              <a:t>             We successfully collected and analyzed predefined fetal health data, including heart rate, movement, oxygen levels, temperature, blood pressure, and respiration rate.</a:t>
            </a:r>
          </a:p>
          <a:p>
            <a:pPr algn="l" marL="571906" indent="-285953" lvl="1">
              <a:lnSpc>
                <a:spcPts val="3708"/>
              </a:lnSpc>
              <a:buFont typeface="Arial"/>
              <a:buChar char="•"/>
            </a:pPr>
            <a:r>
              <a:rPr lang="en-US" sz="2648">
                <a:solidFill>
                  <a:srgbClr val="000000"/>
                </a:solidFill>
                <a:latin typeface="Marcellus"/>
                <a:ea typeface="Marcellus"/>
                <a:cs typeface="Marcellus"/>
                <a:sym typeface="Marcellus"/>
              </a:rPr>
              <a:t>Model Implementation:</a:t>
            </a:r>
          </a:p>
          <a:p>
            <a:pPr algn="l">
              <a:lnSpc>
                <a:spcPts val="3708"/>
              </a:lnSpc>
            </a:pPr>
            <a:r>
              <a:rPr lang="en-US" sz="2648">
                <a:solidFill>
                  <a:srgbClr val="000000"/>
                </a:solidFill>
                <a:latin typeface="Marcellus"/>
                <a:ea typeface="Marcellus"/>
                <a:cs typeface="Marcellus"/>
                <a:sym typeface="Marcellus"/>
              </a:rPr>
              <a:t>             We implemented and trained multiple machine learning models, including Gradient Boosting, Random Forest, Support Vector Machines (SVM), and Logistic Regression, to predict fetal health.</a:t>
            </a:r>
          </a:p>
          <a:p>
            <a:pPr algn="l" marL="571906" indent="-285953" lvl="1">
              <a:lnSpc>
                <a:spcPts val="3708"/>
              </a:lnSpc>
              <a:buFont typeface="Arial"/>
              <a:buChar char="•"/>
            </a:pPr>
            <a:r>
              <a:rPr lang="en-US" sz="2648">
                <a:solidFill>
                  <a:srgbClr val="000000"/>
                </a:solidFill>
                <a:latin typeface="Marcellus"/>
                <a:ea typeface="Marcellus"/>
                <a:cs typeface="Marcellus"/>
                <a:sym typeface="Marcellus"/>
              </a:rPr>
              <a:t>Model Evaluation:</a:t>
            </a:r>
          </a:p>
          <a:p>
            <a:pPr algn="l">
              <a:lnSpc>
                <a:spcPts val="3708"/>
              </a:lnSpc>
            </a:pPr>
            <a:r>
              <a:rPr lang="en-US" sz="2648">
                <a:solidFill>
                  <a:srgbClr val="000000"/>
                </a:solidFill>
                <a:latin typeface="Marcellus"/>
                <a:ea typeface="Marcellus"/>
                <a:cs typeface="Marcellus"/>
                <a:sym typeface="Marcellus"/>
              </a:rPr>
              <a:t>              The models were evaluated using accuracy, precision, recall, and F1 score to determine the best-performing algorithm for predicting whether the baby is healthy or unhealthy.</a:t>
            </a:r>
          </a:p>
        </p:txBody>
      </p:sp>
      <p:sp>
        <p:nvSpPr>
          <p:cNvPr name="Freeform 6" id="6"/>
          <p:cNvSpPr/>
          <p:nvPr/>
        </p:nvSpPr>
        <p:spPr>
          <a:xfrm flipH="false" flipV="false" rot="0">
            <a:off x="9886440" y="2308225"/>
            <a:ext cx="7659119" cy="5914650"/>
          </a:xfrm>
          <a:custGeom>
            <a:avLst/>
            <a:gdLst/>
            <a:ahLst/>
            <a:cxnLst/>
            <a:rect r="r" b="b" t="t" l="l"/>
            <a:pathLst>
              <a:path h="5914650" w="7659119">
                <a:moveTo>
                  <a:pt x="0" y="0"/>
                </a:moveTo>
                <a:lnTo>
                  <a:pt x="7659120" y="0"/>
                </a:lnTo>
                <a:lnTo>
                  <a:pt x="7659120" y="5914650"/>
                </a:lnTo>
                <a:lnTo>
                  <a:pt x="0" y="5914650"/>
                </a:lnTo>
                <a:lnTo>
                  <a:pt x="0" y="0"/>
                </a:lnTo>
                <a:close/>
              </a:path>
            </a:pathLst>
          </a:custGeom>
          <a:blipFill>
            <a:blip r:embed="rId2"/>
            <a:stretch>
              <a:fillRect l="-33061" t="0" r="0" b="-14799"/>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DAGXArLUWhM</dc:identifier>
  <dcterms:modified xsi:type="dcterms:W3CDTF">2011-08-01T06:04:30Z</dcterms:modified>
  <cp:revision>1</cp:revision>
  <dc:title>Baby Care</dc:title>
</cp:coreProperties>
</file>